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rimo"/>
      <p:regular r:id="rId22"/>
      <p:bold r:id="rId23"/>
      <p:italic r:id="rId24"/>
      <p:boldItalic r:id="rId25"/>
    </p:embeddedFont>
    <p:embeddedFont>
      <p:font typeface="Arimo SemiBold"/>
      <p:regular r:id="rId26"/>
      <p:bold r:id="rId27"/>
      <p:italic r:id="rId28"/>
      <p:boldItalic r:id="rId29"/>
    </p:embeddedFont>
    <p:embeddedFont>
      <p:font typeface="Azeret Mono"/>
      <p:regular r:id="rId30"/>
      <p:bold r:id="rId31"/>
      <p:italic r:id="rId32"/>
      <p:boldItalic r:id="rId33"/>
    </p:embeddedFont>
    <p:embeddedFont>
      <p:font typeface="Arimo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E54CD3-AFD4-46C0-A371-44272B74C4C0}">
  <a:tblStyle styleId="{ACE54CD3-AFD4-46C0-A371-44272B74C4C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1" Type="http://schemas.openxmlformats.org/officeDocument/2006/relationships/font" Target="fonts/HelveticaNeue-boldItalic.fntdata"/><Relationship Id="rId22" Type="http://schemas.openxmlformats.org/officeDocument/2006/relationships/font" Target="fonts/Arimo-regular.fntdata"/><Relationship Id="rId21" Type="http://schemas.openxmlformats.org/officeDocument/2006/relationships/slide" Target="slides/slide15.xml"/><Relationship Id="rId24" Type="http://schemas.openxmlformats.org/officeDocument/2006/relationships/font" Target="fonts/Arimo-italic.fntdata"/><Relationship Id="rId23" Type="http://schemas.openxmlformats.org/officeDocument/2006/relationships/font" Target="fonts/Arim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imoSemiBold-regular.fntdata"/><Relationship Id="rId25" Type="http://schemas.openxmlformats.org/officeDocument/2006/relationships/font" Target="fonts/Arimo-boldItalic.fntdata"/><Relationship Id="rId28" Type="http://schemas.openxmlformats.org/officeDocument/2006/relationships/font" Target="fonts/ArimoSemiBold-italic.fntdata"/><Relationship Id="rId27" Type="http://schemas.openxmlformats.org/officeDocument/2006/relationships/font" Target="fonts/Arimo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mo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zeretMono-bold.fntdata"/><Relationship Id="rId30" Type="http://schemas.openxmlformats.org/officeDocument/2006/relationships/font" Target="fonts/AzeretMono-regular.fntdata"/><Relationship Id="rId11" Type="http://schemas.openxmlformats.org/officeDocument/2006/relationships/slide" Target="slides/slide5.xml"/><Relationship Id="rId33" Type="http://schemas.openxmlformats.org/officeDocument/2006/relationships/font" Target="fonts/AzeretMono-boldItalic.fntdata"/><Relationship Id="rId10" Type="http://schemas.openxmlformats.org/officeDocument/2006/relationships/slide" Target="slides/slide4.xml"/><Relationship Id="rId32" Type="http://schemas.openxmlformats.org/officeDocument/2006/relationships/font" Target="fonts/AzeretMono-italic.fntdata"/><Relationship Id="rId13" Type="http://schemas.openxmlformats.org/officeDocument/2006/relationships/slide" Target="slides/slide7.xml"/><Relationship Id="rId35" Type="http://schemas.openxmlformats.org/officeDocument/2006/relationships/font" Target="fonts/ArimoMedium-bold.fntdata"/><Relationship Id="rId12" Type="http://schemas.openxmlformats.org/officeDocument/2006/relationships/slide" Target="slides/slide6.xml"/><Relationship Id="rId34" Type="http://schemas.openxmlformats.org/officeDocument/2006/relationships/font" Target="fonts/ArimoMedium-regular.fntdata"/><Relationship Id="rId15" Type="http://schemas.openxmlformats.org/officeDocument/2006/relationships/slide" Target="slides/slide9.xml"/><Relationship Id="rId37" Type="http://schemas.openxmlformats.org/officeDocument/2006/relationships/font" Target="fonts/Arimo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ArimoMedium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b9bf13b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b9bf13b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aba7533d3c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aba7533d3c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ba7533d3c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ba7533d3c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abb639e5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abb639e5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b9bf13b17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ab9bf13b17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b9bf13b17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ab9bf13b17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ab9bf13b17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ab9bf13b17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b9bf13b1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ab9bf13b1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b9bf13b1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b9bf13b1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b9bf13b1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b9bf13b1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b9bf13b1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b9bf13b1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b9bf13b17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ab9bf13b17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ab9bf13b17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ab9bf13b17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ba7533d3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ba7533d3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ba7533d3c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ba7533d3c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09" name="Google Shape;109;p11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10" name="Google Shape;110;p11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11" name="Google Shape;111;p11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12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4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14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14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14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5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2" name="Google Shape;142;p15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8" name="Google Shape;148;p15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9" name="Google Shape;149;p15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6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7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4" name="Google Shape;174;p17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5" name="Google Shape;175;p17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6" name="Google Shape;176;p17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7" name="Google Shape;177;p17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83" name="Google Shape;183;p18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184" name="Google Shape;184;p18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8" name="Google Shape;188;p19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89" name="Google Shape;189;p19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0" name="Google Shape;190;p19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1" name="Google Shape;191;p19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2" name="Google Shape;192;p19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3" name="Google Shape;193;p19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5" name="Google Shape;195;p19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7" name="Google Shape;197;p19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3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5" name="Google Shape;215;p21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16" name="Google Shape;216;p21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17" name="Google Shape;217;p21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18" name="Google Shape;218;p21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19" name="Google Shape;219;p21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20" name="Google Shape;220;p21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3" name="Google Shape;223;p21"/>
          <p:cNvCxnSpPr>
            <a:stCxn id="221" idx="1"/>
            <a:endCxn id="221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39" name="Google Shape;239;p22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29" name="Google Shape;29;p4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3" name="Google Shape;33;p4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7" name="Google Shape;37;p4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8" name="Google Shape;38;p4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9" name="Google Shape;39;p4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0" name="Google Shape;40;p4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1" name="Google Shape;41;p4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2" name="Google Shape;42;p4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3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3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3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9" name="Google Shape;299;p3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3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1" name="Google Shape;301;p3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2" name="Google Shape;302;p3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3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9" name="Google Shape;309;p3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3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3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3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3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7" name="Google Shape;57;p5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8" name="Google Shape;58;p5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9" name="Google Shape;59;p5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0" name="Google Shape;60;p5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1" name="Google Shape;61;p5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6" name="Google Shape;326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9" name="Google Shape;329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7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78" name="Google Shape;78;p7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79" name="Google Shape;79;p7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0" name="Google Shape;80;p7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1" name="Google Shape;81;p7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2" name="Google Shape;82;p7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4" name="Google Shape;104;p10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4.jp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7M2vWf-A1KffkG9hPYu_RXsjW97yJ9NN/view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900"/>
              <a:t>Turning contracts into living, self-auditing, digital systems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i="1" lang="en"/>
              <a:t>Chaitya Shah, Nami Jain, Yegan Dhaivakumar, Chunghyun Han</a:t>
            </a:r>
            <a:endParaRPr i="1"/>
          </a:p>
        </p:txBody>
      </p:sp>
      <p:sp>
        <p:nvSpPr>
          <p:cNvPr id="353" name="Google Shape;353;p44"/>
          <p:cNvSpPr txBox="1"/>
          <p:nvPr>
            <p:ph idx="2" type="subTitle"/>
          </p:nvPr>
        </p:nvSpPr>
        <p:spPr>
          <a:xfrm>
            <a:off x="805650" y="582750"/>
            <a:ext cx="25245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AI, Fintech, &amp; Data Economy</a:t>
            </a:r>
            <a:endParaRPr/>
          </a:p>
        </p:txBody>
      </p:sp>
      <p:sp>
        <p:nvSpPr>
          <p:cNvPr id="354" name="Google Shape;354;p44"/>
          <p:cNvSpPr txBox="1"/>
          <p:nvPr>
            <p:ph idx="3" type="subTitle"/>
          </p:nvPr>
        </p:nvSpPr>
        <p:spPr>
          <a:xfrm>
            <a:off x="3757124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  <p:sp>
        <p:nvSpPr>
          <p:cNvPr id="355" name="Google Shape;355;p44"/>
          <p:cNvSpPr txBox="1"/>
          <p:nvPr>
            <p:ph idx="4" type="subTitle"/>
          </p:nvPr>
        </p:nvSpPr>
        <p:spPr>
          <a:xfrm>
            <a:off x="7289787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1, 2025</a:t>
            </a:r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Smart Contracts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75" y="352425"/>
            <a:ext cx="5190849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277500"/>
            <a:ext cx="4705350" cy="34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4"/>
          <p:cNvPicPr preferRelativeResize="0"/>
          <p:nvPr/>
        </p:nvPicPr>
        <p:blipFill rotWithShape="1">
          <a:blip r:embed="rId4">
            <a:alphaModFix/>
          </a:blip>
          <a:srcRect b="0" l="0" r="0" t="69518"/>
          <a:stretch/>
        </p:blipFill>
        <p:spPr>
          <a:xfrm>
            <a:off x="2219325" y="3842279"/>
            <a:ext cx="4705352" cy="90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277500" y="416250"/>
            <a:ext cx="7801800" cy="3858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FineTune Dataset: Requirement → FSM → Code</a:t>
            </a:r>
            <a:endParaRPr sz="2100"/>
          </a:p>
        </p:txBody>
      </p:sp>
      <p:sp>
        <p:nvSpPr>
          <p:cNvPr id="501" name="Google Shape;501;p55"/>
          <p:cNvSpPr txBox="1"/>
          <p:nvPr>
            <p:ph idx="1" type="subTitle"/>
          </p:nvPr>
        </p:nvSpPr>
        <p:spPr>
          <a:xfrm>
            <a:off x="277500" y="278852"/>
            <a:ext cx="30123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Agentic AI, Fintech, &amp; Data Economy</a:t>
            </a:r>
            <a:endParaRPr/>
          </a:p>
        </p:txBody>
      </p:sp>
      <p:sp>
        <p:nvSpPr>
          <p:cNvPr id="502" name="Google Shape;502;p55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1, 2025</a:t>
            </a:r>
            <a:endParaRPr/>
          </a:p>
        </p:txBody>
      </p:sp>
      <p:sp>
        <p:nvSpPr>
          <p:cNvPr id="503" name="Google Shape;503;p5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4" name="Google Shape;504;p55"/>
          <p:cNvGraphicFramePr/>
          <p:nvPr/>
        </p:nvGraphicFramePr>
        <p:xfrm>
          <a:off x="538925" y="97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{ACE54CD3-AFD4-46C0-A371-44272B74C4C0}</a:tableStyleId>
              </a:tblPr>
              <a:tblGrid>
                <a:gridCol w="2515900"/>
                <a:gridCol w="2439700"/>
                <a:gridCol w="2846300"/>
              </a:tblGrid>
              <a:tr h="3846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This smart contract is a [Zap-in transaction contract] for liquidity provision on Curve Finance. </a:t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main functions include [approving tokens, processing zap-in transactions with ETH or ERC20 tokens, and entering liquidity into Curve pools]. </a:t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contract transitions between states based on user interactions: [First, users call the ZapIn function to initiate a transaction with specified tokens, which checks and performs trades before adding liquidity to the selected Curve pool. The contract then returns the received pool tokens]. </a:t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main variables include [goodwill, stopped, exchange2Token, and various token addresses]. </a:t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main functions include [approveToken, ZapIn, ZapInWithETH, ZapInWithERC20, and liquidity entry functions]. </a:t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main events include [contract activation or pausing and token approval confirmations].</a:t>
                      </a:r>
                      <a:endParaRPr b="1"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8E6CE"/>
                        </a:gs>
                        <a:gs pos="100000">
                          <a:srgbClr val="E3AA6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"contractName": "ZapInContract",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"inherited contracts": [],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"initialState": "Idle",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"states": [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{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"name": "Idle",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"transitions": [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{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"trigger": "ZapIn",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"target": "Processing",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"action": "initializeZapIn",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"condition": "isActive"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}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]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},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{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"name": "Processing",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"transitions": [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{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"trigger": "TokenApproved",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"target": "LiquidityAdded",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"action": "processTrade",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"condition": "sufficientTokens"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},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{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"trigger": "Error",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"target": "Failed",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  "action": "handleError"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  }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]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},</a:t>
                      </a:r>
                      <a:endParaRPr sz="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pragma solidity ^0.5.17;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contract ZapInContract {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uint public goodwill;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bool public stopped;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address public exchange2Token;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mapping(address =&gt; bool) public tokenAddresses;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enum State { Idle, Processing, LiquidityAdded, Failed }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State public currentState;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event ContractActivated();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event ContractPaused();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event TokenApprovalConfirmed();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constructor() public {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goodwill = 0;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stopped = false;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exchange2Token = address(0);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currentState = State.Idle;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}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modifier onlyActive() {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require(!stopped, "Contract is paused");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_;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}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function approveToken(address token) public onlyActive {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tokenAddresses[token] = true;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 emit TokenApprovalConfirmed();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}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6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2026600" y="1591825"/>
            <a:ext cx="1618800" cy="3039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510" name="Google Shape;510;p56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3767250" y="1591825"/>
            <a:ext cx="1618800" cy="3039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511" name="Google Shape;511;p56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5507900" y="1591825"/>
            <a:ext cx="1618800" cy="3039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512" name="Google Shape;512;p56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7248550" y="1591825"/>
            <a:ext cx="1618800" cy="3039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513" name="Google Shape;513;p5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514" name="Google Shape;514;p56"/>
          <p:cNvSpPr/>
          <p:nvPr/>
        </p:nvSpPr>
        <p:spPr>
          <a:xfrm>
            <a:off x="2196125" y="1995575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5" name="Google Shape;515;p56"/>
          <p:cNvSpPr/>
          <p:nvPr/>
        </p:nvSpPr>
        <p:spPr>
          <a:xfrm>
            <a:off x="3936775" y="1995575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6" name="Google Shape;516;p56"/>
          <p:cNvSpPr/>
          <p:nvPr/>
        </p:nvSpPr>
        <p:spPr>
          <a:xfrm>
            <a:off x="5677425" y="1995575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7" name="Google Shape;517;p56"/>
          <p:cNvSpPr/>
          <p:nvPr/>
        </p:nvSpPr>
        <p:spPr>
          <a:xfrm>
            <a:off x="7418075" y="1995575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8" name="Google Shape;518;p56"/>
          <p:cNvSpPr/>
          <p:nvPr/>
        </p:nvSpPr>
        <p:spPr>
          <a:xfrm>
            <a:off x="2240984" y="2040434"/>
            <a:ext cx="424800" cy="4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" name="Google Shape;519;p56"/>
          <p:cNvSpPr/>
          <p:nvPr/>
        </p:nvSpPr>
        <p:spPr>
          <a:xfrm>
            <a:off x="3981634" y="2040434"/>
            <a:ext cx="424800" cy="4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0" name="Google Shape;520;p56"/>
          <p:cNvSpPr/>
          <p:nvPr/>
        </p:nvSpPr>
        <p:spPr>
          <a:xfrm>
            <a:off x="5722284" y="2040434"/>
            <a:ext cx="424800" cy="4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1" name="Google Shape;521;p56"/>
          <p:cNvSpPr/>
          <p:nvPr/>
        </p:nvSpPr>
        <p:spPr>
          <a:xfrm>
            <a:off x="7462934" y="2040434"/>
            <a:ext cx="424800" cy="4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2" name="Google Shape;522;p5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23" name="Google Shape;523;p56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24" name="Google Shape;524;p5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56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don’t need to know Solidity to get a validated smart contract</a:t>
            </a:r>
            <a:endParaRPr/>
          </a:p>
        </p:txBody>
      </p:sp>
      <p:sp>
        <p:nvSpPr>
          <p:cNvPr id="526" name="Google Shape;526;p56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Contracts are generated, checked, and auto-fixed using real compile/deploy feedback</a:t>
            </a:r>
            <a:endParaRPr/>
          </a:p>
        </p:txBody>
      </p:sp>
      <p:sp>
        <p:nvSpPr>
          <p:cNvPr id="527" name="Google Shape;527;p56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Pydantic schemas + MCP tools make the process transparent, repeatable, and auditable</a:t>
            </a:r>
            <a:endParaRPr/>
          </a:p>
        </p:txBody>
      </p:sp>
      <p:sp>
        <p:nvSpPr>
          <p:cNvPr id="528" name="Google Shape;528;p56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Students, developers, and auditors can quickly explore, debug, and iterate on contract designs</a:t>
            </a:r>
            <a:endParaRPr/>
          </a:p>
        </p:txBody>
      </p:sp>
      <p:sp>
        <p:nvSpPr>
          <p:cNvPr id="529" name="Google Shape;529;p56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 to Solidity</a:t>
            </a:r>
            <a:endParaRPr/>
          </a:p>
        </p:txBody>
      </p:sp>
      <p:sp>
        <p:nvSpPr>
          <p:cNvPr id="530" name="Google Shape;530;p56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Auto-Fixing</a:t>
            </a:r>
            <a:endParaRPr/>
          </a:p>
        </p:txBody>
      </p:sp>
      <p:sp>
        <p:nvSpPr>
          <p:cNvPr id="531" name="Google Shape;531;p56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+ Verifiable</a:t>
            </a:r>
            <a:endParaRPr/>
          </a:p>
        </p:txBody>
      </p:sp>
      <p:sp>
        <p:nvSpPr>
          <p:cNvPr id="532" name="Google Shape;532;p56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+ Prototyping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us anything!</a:t>
            </a:r>
            <a:endParaRPr/>
          </a:p>
        </p:txBody>
      </p:sp>
      <p:pic>
        <p:nvPicPr>
          <p:cNvPr id="538" name="Google Shape;5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627900"/>
            <a:ext cx="610500" cy="6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545" name="Google Shape;5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627900"/>
            <a:ext cx="610500" cy="61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58"/>
          <p:cNvCxnSpPr/>
          <p:nvPr/>
        </p:nvCxnSpPr>
        <p:spPr>
          <a:xfrm>
            <a:off x="5260800" y="278400"/>
            <a:ext cx="0" cy="45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58"/>
          <p:cNvSpPr txBox="1"/>
          <p:nvPr/>
        </p:nvSpPr>
        <p:spPr>
          <a:xfrm>
            <a:off x="5594950" y="3328475"/>
            <a:ext cx="2941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8" name="Google Shape;548;p5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idx="4294967295" type="subTitle"/>
          </p:nvPr>
        </p:nvSpPr>
        <p:spPr>
          <a:xfrm>
            <a:off x="625374" y="3811350"/>
            <a:ext cx="7798200" cy="4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Smart contract creation today is fragmented</a:t>
            </a:r>
            <a:r>
              <a:rPr lang="en"/>
              <a:t>, </a:t>
            </a:r>
            <a:r>
              <a:rPr lang="en"/>
              <a:t>requiring separate tools for writing, validating, and deploying</a:t>
            </a:r>
            <a:r>
              <a:rPr lang="en"/>
              <a:t>,</a:t>
            </a:r>
            <a:r>
              <a:rPr lang="en"/>
              <a:t> slowing development and increasing the risk of costly vulnerabilities</a:t>
            </a:r>
            <a:endParaRPr i="1"/>
          </a:p>
        </p:txBody>
      </p:sp>
      <p:sp>
        <p:nvSpPr>
          <p:cNvPr id="362" name="Google Shape;362;p4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625375" y="883125"/>
            <a:ext cx="4034400" cy="359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Smart Contracts still feel </a:t>
            </a:r>
            <a:r>
              <a:rPr i="1" lang="en"/>
              <a:t>manual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6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70" name="Google Shape;370;p46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self-improving</a:t>
            </a:r>
            <a:r>
              <a:rPr lang="en"/>
              <a:t> Smart Contract Ecosystem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7"/>
          <p:cNvPicPr preferRelativeResize="0"/>
          <p:nvPr/>
        </p:nvPicPr>
        <p:blipFill rotWithShape="1">
          <a:blip r:embed="rId3">
            <a:alphaModFix/>
          </a:blip>
          <a:srcRect b="0" l="22593" r="1074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7" name="Google Shape;377;p4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Agentic Smart</a:t>
            </a:r>
            <a:endParaRPr sz="4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Contracts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378" name="Google Shape;378;p47"/>
          <p:cNvSpPr txBox="1"/>
          <p:nvPr>
            <p:ph idx="1" type="subTitle"/>
          </p:nvPr>
        </p:nvSpPr>
        <p:spPr>
          <a:xfrm>
            <a:off x="277500" y="278850"/>
            <a:ext cx="27681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Agentic AI, Fintech, &amp; Data Economy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47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December 1, 2025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0" name="Google Shape;380;p4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4">
            <a:alphaModFix amt="50000"/>
          </a:blip>
          <a:srcRect b="15822" l="8373" r="54639" t="3369"/>
          <a:stretch/>
        </p:blipFill>
        <p:spPr>
          <a:xfrm>
            <a:off x="5655550" y="1107925"/>
            <a:ext cx="3211200" cy="3752100"/>
          </a:xfrm>
          <a:prstGeom prst="roundRect">
            <a:avLst>
              <a:gd fmla="val 9924" name="adj"/>
            </a:avLst>
          </a:prstGeom>
          <a:noFill/>
          <a:ln>
            <a:noFill/>
          </a:ln>
        </p:spPr>
      </p:pic>
      <p:cxnSp>
        <p:nvCxnSpPr>
          <p:cNvPr id="382" name="Google Shape;382;p47"/>
          <p:cNvCxnSpPr/>
          <p:nvPr/>
        </p:nvCxnSpPr>
        <p:spPr>
          <a:xfrm>
            <a:off x="3371550" y="3562200"/>
            <a:ext cx="2107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3" name="Google Shape;383;p47"/>
          <p:cNvSpPr txBox="1"/>
          <p:nvPr/>
        </p:nvSpPr>
        <p:spPr>
          <a:xfrm>
            <a:off x="5877100" y="1950975"/>
            <a:ext cx="2768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Turn plain English into ready-to-deploy smart contracts in minutes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No more juggling tools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Catches </a:t>
            </a:r>
            <a:r>
              <a:rPr i="1" lang="en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risks</a:t>
            </a:r>
            <a:r>
              <a:rPr lang="en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 before they become expensive bugs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2808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20186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37564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54942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72320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sp>
        <p:nvSpPr>
          <p:cNvPr id="393" name="Google Shape;393;p48"/>
          <p:cNvSpPr/>
          <p:nvPr/>
        </p:nvSpPr>
        <p:spPr>
          <a:xfrm>
            <a:off x="446761" y="1919375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4" name="Google Shape;394;p48"/>
          <p:cNvSpPr/>
          <p:nvPr/>
        </p:nvSpPr>
        <p:spPr>
          <a:xfrm>
            <a:off x="491620" y="1964234"/>
            <a:ext cx="424800" cy="4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95" name="Google Shape;395;p48"/>
          <p:cNvGrpSpPr/>
          <p:nvPr/>
        </p:nvGrpSpPr>
        <p:grpSpPr>
          <a:xfrm>
            <a:off x="2196150" y="1919375"/>
            <a:ext cx="514500" cy="514500"/>
            <a:chOff x="2196150" y="1919375"/>
            <a:chExt cx="514500" cy="514500"/>
          </a:xfrm>
        </p:grpSpPr>
        <p:sp>
          <p:nvSpPr>
            <p:cNvPr id="396" name="Google Shape;396;p48"/>
            <p:cNvSpPr/>
            <p:nvPr/>
          </p:nvSpPr>
          <p:spPr>
            <a:xfrm>
              <a:off x="21961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97" name="Google Shape;397;p48"/>
            <p:cNvSpPr/>
            <p:nvPr/>
          </p:nvSpPr>
          <p:spPr>
            <a:xfrm>
              <a:off x="22410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398" name="Google Shape;398;p48"/>
          <p:cNvGrpSpPr/>
          <p:nvPr/>
        </p:nvGrpSpPr>
        <p:grpSpPr>
          <a:xfrm>
            <a:off x="3936800" y="1919375"/>
            <a:ext cx="514500" cy="514500"/>
            <a:chOff x="3936800" y="1919375"/>
            <a:chExt cx="514500" cy="514500"/>
          </a:xfrm>
        </p:grpSpPr>
        <p:sp>
          <p:nvSpPr>
            <p:cNvPr id="399" name="Google Shape;399;p48"/>
            <p:cNvSpPr/>
            <p:nvPr/>
          </p:nvSpPr>
          <p:spPr>
            <a:xfrm>
              <a:off x="393680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00" name="Google Shape;400;p48"/>
            <p:cNvSpPr/>
            <p:nvPr/>
          </p:nvSpPr>
          <p:spPr>
            <a:xfrm>
              <a:off x="398165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01" name="Google Shape;401;p48"/>
          <p:cNvGrpSpPr/>
          <p:nvPr/>
        </p:nvGrpSpPr>
        <p:grpSpPr>
          <a:xfrm>
            <a:off x="5677450" y="1919375"/>
            <a:ext cx="514500" cy="514500"/>
            <a:chOff x="5677450" y="1919375"/>
            <a:chExt cx="514500" cy="514500"/>
          </a:xfrm>
        </p:grpSpPr>
        <p:sp>
          <p:nvSpPr>
            <p:cNvPr id="402" name="Google Shape;402;p48"/>
            <p:cNvSpPr/>
            <p:nvPr/>
          </p:nvSpPr>
          <p:spPr>
            <a:xfrm>
              <a:off x="56774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>
              <a:off x="57223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04" name="Google Shape;404;p48"/>
          <p:cNvGrpSpPr/>
          <p:nvPr/>
        </p:nvGrpSpPr>
        <p:grpSpPr>
          <a:xfrm>
            <a:off x="7418100" y="1919375"/>
            <a:ext cx="514500" cy="514500"/>
            <a:chOff x="7418100" y="1919375"/>
            <a:chExt cx="514500" cy="514500"/>
          </a:xfrm>
        </p:grpSpPr>
        <p:sp>
          <p:nvSpPr>
            <p:cNvPr id="405" name="Google Shape;405;p48"/>
            <p:cNvSpPr/>
            <p:nvPr/>
          </p:nvSpPr>
          <p:spPr>
            <a:xfrm>
              <a:off x="741810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746295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407" name="Google Shape;407;p4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Methodology</a:t>
            </a:r>
            <a:endParaRPr/>
          </a:p>
        </p:txBody>
      </p:sp>
      <p:sp>
        <p:nvSpPr>
          <p:cNvPr id="408" name="Google Shape;408;p48"/>
          <p:cNvSpPr txBox="1"/>
          <p:nvPr>
            <p:ph idx="1" type="subTitle"/>
          </p:nvPr>
        </p:nvSpPr>
        <p:spPr>
          <a:xfrm>
            <a:off x="421311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Defined the AG Pipeline</a:t>
            </a:r>
            <a:endParaRPr/>
          </a:p>
        </p:txBody>
      </p:sp>
      <p:sp>
        <p:nvSpPr>
          <p:cNvPr id="409" name="Google Shape;409;p48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the Schema</a:t>
            </a:r>
            <a:endParaRPr/>
          </a:p>
        </p:txBody>
      </p:sp>
      <p:sp>
        <p:nvSpPr>
          <p:cNvPr id="410" name="Google Shape;410;p48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MCP Tools</a:t>
            </a:r>
            <a:endParaRPr/>
          </a:p>
        </p:txBody>
      </p:sp>
      <p:sp>
        <p:nvSpPr>
          <p:cNvPr id="411" name="Google Shape;411;p48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+ Refinement Loop</a:t>
            </a:r>
            <a:endParaRPr/>
          </a:p>
        </p:txBody>
      </p:sp>
      <p:sp>
        <p:nvSpPr>
          <p:cNvPr id="412" name="Google Shape;412;p48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+ UI</a:t>
            </a:r>
            <a:endParaRPr/>
          </a:p>
        </p:txBody>
      </p:sp>
      <p:sp>
        <p:nvSpPr>
          <p:cNvPr id="413" name="Google Shape;413;p48"/>
          <p:cNvSpPr txBox="1"/>
          <p:nvPr>
            <p:ph idx="6" type="body"/>
          </p:nvPr>
        </p:nvSpPr>
        <p:spPr>
          <a:xfrm>
            <a:off x="421300" y="3433000"/>
            <a:ext cx="1428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 the workflow into three core stages: generation, validation, and refinement</a:t>
            </a:r>
            <a:endParaRPr/>
          </a:p>
        </p:txBody>
      </p:sp>
      <p:sp>
        <p:nvSpPr>
          <p:cNvPr id="414" name="Google Shape;414;p48"/>
          <p:cNvSpPr txBox="1"/>
          <p:nvPr>
            <p:ph idx="7" type="body"/>
          </p:nvPr>
        </p:nvSpPr>
        <p:spPr>
          <a:xfrm>
            <a:off x="2167325" y="3433000"/>
            <a:ext cx="14481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Pydantic models (SmartContract, ContractClause) so every tool reads/writes the same structured fields (code, clauses, flags, errors)</a:t>
            </a:r>
            <a:endParaRPr/>
          </a:p>
        </p:txBody>
      </p:sp>
      <p:sp>
        <p:nvSpPr>
          <p:cNvPr id="415" name="Google Shape;415;p48"/>
          <p:cNvSpPr txBox="1"/>
          <p:nvPr>
            <p:ph idx="8" type="body"/>
          </p:nvPr>
        </p:nvSpPr>
        <p:spPr>
          <a:xfrm>
            <a:off x="3893600" y="3433000"/>
            <a:ext cx="14481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MCP server with generate_smart_contract (Gemini 2.0 Flash) and generate_smart_contract_pretrained (FSM-tuned TinyLlama) to turn user prompts into Solidity</a:t>
            </a:r>
            <a:endParaRPr/>
          </a:p>
        </p:txBody>
      </p:sp>
      <p:sp>
        <p:nvSpPr>
          <p:cNvPr id="416" name="Google Shape;416;p48"/>
          <p:cNvSpPr txBox="1"/>
          <p:nvPr>
            <p:ph idx="9" type="body"/>
          </p:nvPr>
        </p:nvSpPr>
        <p:spPr>
          <a:xfrm>
            <a:off x="5648625" y="3433000"/>
            <a:ext cx="13374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validate_smart_contract to compile and sandbox-deploy, refine_contract to fix code from real error logs, and web_search for extra context when needed.</a:t>
            </a:r>
            <a:endParaRPr/>
          </a:p>
        </p:txBody>
      </p:sp>
      <p:sp>
        <p:nvSpPr>
          <p:cNvPr id="417" name="Google Shape;417;p48"/>
          <p:cNvSpPr txBox="1"/>
          <p:nvPr>
            <p:ph idx="13" type="body"/>
          </p:nvPr>
        </p:nvSpPr>
        <p:spPr>
          <a:xfrm>
            <a:off x="7385291" y="3433000"/>
            <a:ext cx="13374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Wired these tools into a CrewAI agentic pipeline and exposed the full loop (logs, errors, final code, deploy tests) through a Streamlit interface</a:t>
            </a:r>
            <a:endParaRPr/>
          </a:p>
        </p:txBody>
      </p:sp>
      <p:sp>
        <p:nvSpPr>
          <p:cNvPr id="418" name="Google Shape;418;p48"/>
          <p:cNvSpPr txBox="1"/>
          <p:nvPr>
            <p:ph idx="14" type="subTitle"/>
          </p:nvPr>
        </p:nvSpPr>
        <p:spPr>
          <a:xfrm>
            <a:off x="277500" y="278849"/>
            <a:ext cx="30318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Agentic AI, FIntech, &amp; Data Economy</a:t>
            </a:r>
            <a:endParaRPr/>
          </a:p>
        </p:txBody>
      </p:sp>
      <p:sp>
        <p:nvSpPr>
          <p:cNvPr id="419" name="Google Shape;419;p48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12, 2025</a:t>
            </a:r>
            <a:endParaRPr/>
          </a:p>
        </p:txBody>
      </p:sp>
      <p:sp>
        <p:nvSpPr>
          <p:cNvPr id="420" name="Google Shape;420;p4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/>
          <p:nvPr/>
        </p:nvSpPr>
        <p:spPr>
          <a:xfrm>
            <a:off x="213500" y="1086925"/>
            <a:ext cx="3920700" cy="3707100"/>
          </a:xfrm>
          <a:prstGeom prst="roundRect">
            <a:avLst>
              <a:gd fmla="val 1319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5808900" y="1299225"/>
            <a:ext cx="3057600" cy="1056300"/>
          </a:xfrm>
          <a:prstGeom prst="roundRect">
            <a:avLst>
              <a:gd fmla="val 145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7" name="Google Shape;427;p49"/>
          <p:cNvSpPr/>
          <p:nvPr/>
        </p:nvSpPr>
        <p:spPr>
          <a:xfrm>
            <a:off x="4644850" y="2471025"/>
            <a:ext cx="3057600" cy="1056300"/>
          </a:xfrm>
          <a:prstGeom prst="roundRect">
            <a:avLst>
              <a:gd fmla="val 145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8" name="Google Shape;428;p49"/>
          <p:cNvSpPr/>
          <p:nvPr/>
        </p:nvSpPr>
        <p:spPr>
          <a:xfrm>
            <a:off x="5808900" y="3642825"/>
            <a:ext cx="3057600" cy="1056300"/>
          </a:xfrm>
          <a:prstGeom prst="roundRect">
            <a:avLst>
              <a:gd fmla="val 145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" name="Google Shape;429;p49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430" name="Google Shape;430;p49"/>
          <p:cNvSpPr txBox="1"/>
          <p:nvPr>
            <p:ph idx="1" type="subTitle"/>
          </p:nvPr>
        </p:nvSpPr>
        <p:spPr>
          <a:xfrm>
            <a:off x="277500" y="278851"/>
            <a:ext cx="36795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Agentic AI, Fintech, &amp; Data Economy</a:t>
            </a:r>
            <a:endParaRPr/>
          </a:p>
        </p:txBody>
      </p:sp>
      <p:sp>
        <p:nvSpPr>
          <p:cNvPr id="431" name="Google Shape;431;p4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9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1, 2025</a:t>
            </a:r>
            <a:endParaRPr/>
          </a:p>
        </p:txBody>
      </p:sp>
      <p:sp>
        <p:nvSpPr>
          <p:cNvPr id="433" name="Google Shape;433;p49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Contract</a:t>
            </a:r>
            <a:endParaRPr/>
          </a:p>
        </p:txBody>
      </p:sp>
      <p:sp>
        <p:nvSpPr>
          <p:cNvPr id="434" name="Google Shape;434;p49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Provide a natural-language description of the contract’s logic, roles, rules, and any constraints or preferences</a:t>
            </a:r>
            <a:endParaRPr sz="900"/>
          </a:p>
        </p:txBody>
      </p:sp>
      <p:sp>
        <p:nvSpPr>
          <p:cNvPr id="435" name="Google Shape;435;p49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Pipeline</a:t>
            </a:r>
            <a:endParaRPr/>
          </a:p>
        </p:txBody>
      </p:sp>
      <p:sp>
        <p:nvSpPr>
          <p:cNvPr id="436" name="Google Shape;436;p49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 agentic loop generates the Solidity code, compiles it, catches errors, and automatically refines the contract until it’s deployable.</a:t>
            </a:r>
            <a:endParaRPr sz="900"/>
          </a:p>
        </p:txBody>
      </p:sp>
      <p:sp>
        <p:nvSpPr>
          <p:cNvPr id="437" name="Google Shape;437;p49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+ Review</a:t>
            </a:r>
            <a:endParaRPr/>
          </a:p>
        </p:txBody>
      </p:sp>
      <p:sp>
        <p:nvSpPr>
          <p:cNvPr id="438" name="Google Shape;438;p49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View the final validated contract, inspect all logs and iterations, and interactively deploy/test it in the sandbox environment.</a:t>
            </a:r>
            <a:endParaRPr sz="900"/>
          </a:p>
        </p:txBody>
      </p:sp>
      <p:sp>
        <p:nvSpPr>
          <p:cNvPr id="439" name="Google Shape;439;p49"/>
          <p:cNvSpPr/>
          <p:nvPr/>
        </p:nvSpPr>
        <p:spPr>
          <a:xfrm>
            <a:off x="8491434" y="1375417"/>
            <a:ext cx="298800" cy="298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8517489" y="1401473"/>
            <a:ext cx="246600" cy="246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1" name="Google Shape;441;p49"/>
          <p:cNvSpPr/>
          <p:nvPr/>
        </p:nvSpPr>
        <p:spPr>
          <a:xfrm>
            <a:off x="7327384" y="2547217"/>
            <a:ext cx="298800" cy="298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2" name="Google Shape;442;p49"/>
          <p:cNvSpPr/>
          <p:nvPr/>
        </p:nvSpPr>
        <p:spPr>
          <a:xfrm>
            <a:off x="7353439" y="2573273"/>
            <a:ext cx="246600" cy="24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3" name="Google Shape;443;p49"/>
          <p:cNvSpPr/>
          <p:nvPr/>
        </p:nvSpPr>
        <p:spPr>
          <a:xfrm>
            <a:off x="8491309" y="3729817"/>
            <a:ext cx="298800" cy="298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8517364" y="3755873"/>
            <a:ext cx="246600" cy="24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A product shot of black and silver headphones. " id="445" name="Google Shape;445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85" r="531" t="39250"/>
          <a:stretch/>
        </p:blipFill>
        <p:spPr>
          <a:xfrm>
            <a:off x="4644850" y="1299225"/>
            <a:ext cx="1037700" cy="10563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woman listens to music on her headphones while holding the cups close to her ears. " id="446" name="Google Shape;446;p49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2378" l="0" r="54502" t="43245"/>
          <a:stretch/>
        </p:blipFill>
        <p:spPr>
          <a:xfrm>
            <a:off x="7828875" y="2471025"/>
            <a:ext cx="1037700" cy="1056300"/>
          </a:xfrm>
          <a:prstGeom prst="roundRect">
            <a:avLst>
              <a:gd fmla="val 16667" name="adj"/>
            </a:avLst>
          </a:prstGeom>
        </p:spPr>
      </p:pic>
      <p:pic>
        <p:nvPicPr>
          <p:cNvPr id="447" name="Google Shape;447;p49"/>
          <p:cNvPicPr preferRelativeResize="0"/>
          <p:nvPr/>
        </p:nvPicPr>
        <p:blipFill rotWithShape="1">
          <a:blip r:embed="rId5">
            <a:alphaModFix/>
          </a:blip>
          <a:srcRect b="0" l="0" r="36812" t="0"/>
          <a:stretch/>
        </p:blipFill>
        <p:spPr>
          <a:xfrm>
            <a:off x="4644850" y="1282324"/>
            <a:ext cx="1087200" cy="105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8" name="Google Shape;448;p49"/>
          <p:cNvPicPr preferRelativeResize="0"/>
          <p:nvPr/>
        </p:nvPicPr>
        <p:blipFill rotWithShape="1">
          <a:blip r:embed="rId6">
            <a:alphaModFix/>
          </a:blip>
          <a:srcRect b="0" l="19335" r="25685" t="0"/>
          <a:stretch/>
        </p:blipFill>
        <p:spPr>
          <a:xfrm>
            <a:off x="7828876" y="2457667"/>
            <a:ext cx="1037700" cy="106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 rotWithShape="1">
          <a:blip r:embed="rId7">
            <a:alphaModFix/>
          </a:blip>
          <a:srcRect b="0" l="0" r="6594" t="8792"/>
          <a:stretch/>
        </p:blipFill>
        <p:spPr>
          <a:xfrm>
            <a:off x="4644845" y="3642820"/>
            <a:ext cx="1087200" cy="106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100" y="1326353"/>
            <a:ext cx="3679500" cy="313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type="title"/>
          </p:nvPr>
        </p:nvSpPr>
        <p:spPr>
          <a:xfrm>
            <a:off x="301050" y="2146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 Example</a:t>
            </a:r>
            <a:endParaRPr/>
          </a:p>
        </p:txBody>
      </p:sp>
      <p:sp>
        <p:nvSpPr>
          <p:cNvPr id="456" name="Google Shape;456;p50"/>
          <p:cNvSpPr txBox="1"/>
          <p:nvPr>
            <p:ph idx="3" type="title"/>
          </p:nvPr>
        </p:nvSpPr>
        <p:spPr>
          <a:xfrm>
            <a:off x="301050" y="3298452"/>
            <a:ext cx="3042900" cy="1235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The system calls the generation tool using the selected LLM, in this case Gemini.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The output includes a complete Solidity contract, along with structured details such as clauses and high-level explanations.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4634875" y="582300"/>
            <a:ext cx="1350600" cy="1380300"/>
          </a:xfrm>
          <a:prstGeom prst="roundRect">
            <a:avLst>
              <a:gd fmla="val 1729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8" name="Google Shape;458;p50"/>
          <p:cNvSpPr/>
          <p:nvPr/>
        </p:nvSpPr>
        <p:spPr>
          <a:xfrm rot="-5400000">
            <a:off x="4923500" y="778750"/>
            <a:ext cx="566700" cy="8856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9" name="Google Shape;459;p50"/>
          <p:cNvSpPr txBox="1"/>
          <p:nvPr>
            <p:ph idx="1" type="subTitle"/>
          </p:nvPr>
        </p:nvSpPr>
        <p:spPr>
          <a:xfrm>
            <a:off x="277500" y="278850"/>
            <a:ext cx="30900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Agentic AI, Fintech, &amp; Data Economy</a:t>
            </a:r>
            <a:endParaRPr/>
          </a:p>
        </p:txBody>
      </p:sp>
      <p:sp>
        <p:nvSpPr>
          <p:cNvPr id="460" name="Google Shape;460;p50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1, 2025</a:t>
            </a:r>
            <a:endParaRPr/>
          </a:p>
        </p:txBody>
      </p:sp>
      <p:sp>
        <p:nvSpPr>
          <p:cNvPr id="461" name="Google Shape;461;p5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2" name="Google Shape;462;p50"/>
          <p:cNvGrpSpPr/>
          <p:nvPr/>
        </p:nvGrpSpPr>
        <p:grpSpPr>
          <a:xfrm>
            <a:off x="4634875" y="932875"/>
            <a:ext cx="1350600" cy="959450"/>
            <a:chOff x="4634875" y="932875"/>
            <a:chExt cx="1350600" cy="959450"/>
          </a:xfrm>
        </p:grpSpPr>
        <p:sp>
          <p:nvSpPr>
            <p:cNvPr id="463" name="Google Shape;463;p50"/>
            <p:cNvSpPr/>
            <p:nvPr/>
          </p:nvSpPr>
          <p:spPr>
            <a:xfrm>
              <a:off x="4763650" y="932875"/>
              <a:ext cx="1092900" cy="573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464" name="Google Shape;464;p50"/>
            <p:cNvGrpSpPr/>
            <p:nvPr/>
          </p:nvGrpSpPr>
          <p:grpSpPr>
            <a:xfrm>
              <a:off x="4634875" y="1050150"/>
              <a:ext cx="1350600" cy="842175"/>
              <a:chOff x="4634875" y="1050150"/>
              <a:chExt cx="1350600" cy="842175"/>
            </a:xfrm>
          </p:grpSpPr>
          <p:sp>
            <p:nvSpPr>
              <p:cNvPr id="465" name="Google Shape;465;p50"/>
              <p:cNvSpPr txBox="1"/>
              <p:nvPr/>
            </p:nvSpPr>
            <p:spPr>
              <a:xfrm>
                <a:off x="4634875" y="1698825"/>
                <a:ext cx="13506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chemeClr val="lt2"/>
                    </a:solidFill>
                    <a:latin typeface="Azeret Mono"/>
                    <a:ea typeface="Azeret Mono"/>
                    <a:cs typeface="Azeret Mono"/>
                    <a:sym typeface="Azeret Mono"/>
                  </a:rPr>
                  <a:t>Metric description</a:t>
                </a:r>
                <a:endParaRPr sz="700">
                  <a:solidFill>
                    <a:schemeClr val="lt2"/>
                  </a:solidFill>
                  <a:latin typeface="Azeret Mono"/>
                  <a:ea typeface="Azeret Mono"/>
                  <a:cs typeface="Azeret Mono"/>
                  <a:sym typeface="Azeret Mono"/>
                </a:endParaRPr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4763725" y="1050150"/>
                <a:ext cx="1092900" cy="339000"/>
              </a:xfrm>
              <a:prstGeom prst="roundRect">
                <a:avLst>
                  <a:gd fmla="val 10438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300">
                    <a:solidFill>
                      <a:schemeClr val="lt2"/>
                    </a:solidFill>
                    <a:latin typeface="Arimo"/>
                    <a:ea typeface="Arimo"/>
                    <a:cs typeface="Arimo"/>
                    <a:sym typeface="Arimo"/>
                  </a:rPr>
                  <a:t>00</a:t>
                </a:r>
                <a:endParaRPr sz="2300">
                  <a:solidFill>
                    <a:schemeClr val="lt2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pic>
        <p:nvPicPr>
          <p:cNvPr id="467" name="Google Shape;467;p50"/>
          <p:cNvPicPr preferRelativeResize="0"/>
          <p:nvPr/>
        </p:nvPicPr>
        <p:blipFill rotWithShape="1">
          <a:blip r:embed="rId3">
            <a:alphaModFix/>
          </a:blip>
          <a:srcRect b="0" l="22425" r="22529" t="0"/>
          <a:stretch/>
        </p:blipFill>
        <p:spPr>
          <a:xfrm>
            <a:off x="4355275" y="544300"/>
            <a:ext cx="1630200" cy="148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8" name="Google Shape;468;p50"/>
          <p:cNvPicPr preferRelativeResize="0"/>
          <p:nvPr/>
        </p:nvPicPr>
        <p:blipFill rotWithShape="1">
          <a:blip r:embed="rId4">
            <a:alphaModFix/>
          </a:blip>
          <a:srcRect b="0" l="19392" r="34169" t="0"/>
          <a:stretch/>
        </p:blipFill>
        <p:spPr>
          <a:xfrm>
            <a:off x="6327475" y="741525"/>
            <a:ext cx="2358300" cy="327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9" name="Google Shape;46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373" y="2211224"/>
            <a:ext cx="1138950" cy="189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0"/>
          <p:cNvPicPr preferRelativeResize="0"/>
          <p:nvPr/>
        </p:nvPicPr>
        <p:blipFill rotWithShape="1">
          <a:blip r:embed="rId6">
            <a:alphaModFix/>
          </a:blip>
          <a:srcRect b="0" l="11173" r="8207" t="0"/>
          <a:stretch/>
        </p:blipFill>
        <p:spPr>
          <a:xfrm>
            <a:off x="4391750" y="2150113"/>
            <a:ext cx="1630200" cy="202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51" title="Untitled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425" y="436063"/>
            <a:ext cx="5695150" cy="42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550" y="497100"/>
            <a:ext cx="6374902" cy="41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